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ink/ink1.xml" ContentType="application/inkml+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4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84" r:id="rId25"/>
    <p:sldId id="285" r:id="rId26"/>
    <p:sldId id="286" r:id="rId27"/>
    <p:sldId id="287" r:id="rId28"/>
    <p:sldId id="288" r:id="rId29"/>
    <p:sldId id="289" r:id="rId30"/>
    <p:sldId id="279" r:id="rId31"/>
    <p:sldId id="280" r:id="rId32"/>
    <p:sldId id="281" r:id="rId33"/>
    <p:sldId id="282" r:id="rId34"/>
    <p:sldId id="283" r:id="rId35"/>
    <p:sldId id="290" r:id="rId36"/>
    <p:sldId id="291" r:id="rId37"/>
    <p:sldId id="292" r:id="rId38"/>
    <p:sldId id="293" r:id="rId39"/>
    <p:sldId id="297" r:id="rId40"/>
    <p:sldId id="294" r:id="rId41"/>
    <p:sldId id="295" r:id="rId42"/>
    <p:sldId id="296" r:id="rId43"/>
    <p:sldId id="299" r:id="rId44"/>
    <p:sldId id="300" r:id="rId45"/>
    <p:sldId id="301" r:id="rId46"/>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99" autoAdjust="0"/>
    <p:restoredTop sz="94660"/>
  </p:normalViewPr>
  <p:slideViewPr>
    <p:cSldViewPr snapToGrid="0">
      <p:cViewPr varScale="1">
        <p:scale>
          <a:sx n="108" d="100"/>
          <a:sy n="108" d="100"/>
        </p:scale>
        <p:origin x="754" y="6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3-20T03:48:36.619"/>
    </inkml:context>
    <inkml:brush xml:id="br0">
      <inkml:brushProperty name="width" value="0.025" units="cm"/>
      <inkml:brushProperty name="height" value="0.15" units="cm"/>
      <inkml:brushProperty name="ignorePressure" value="1"/>
      <inkml:brushProperty name="inkEffects" value="pencil"/>
    </inkml:brush>
  </inkml:definitions>
  <inkml:trace contextRef="#ctx0" brushRef="#br0">1 1,'0'0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192026b59c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192026b59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1192026b59c_0_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1192026b59c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1192026b59c_0_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 name="Google Shape;117;g1192026b59c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1192026b59c_0_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1192026b59c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1192026b59c_0_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1192026b59c_0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1192026b59c_0_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1192026b59c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1192026b59c_0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1192026b59c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1192026b59c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1192026b59c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1192026b59c_0_9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 name="Google Shape;164;g1192026b59c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1192026b59c_0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g1192026b59c_0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1192026b59c_0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1192026b59c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1192026b59c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1192026b59c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1192026b59c_0_1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1192026b59c_0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1192026b59c_0_1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1192026b59c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1192026b59c_0_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1192026b59c_0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1192026b59c_0_1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1192026b59c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1192026b59c_0_1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 name="Google Shape;241;g1192026b59c_0_1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1192026b59c_0_1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1192026b59c_0_1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1192026b59c_0_1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 name="Google Shape;251;g1192026b59c_0_1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1192026b59c_0_1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 name="Google Shape;256;g1192026b59c_0_1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1192026b59c_0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1192026b59c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1192026b59c_0_1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 name="Google Shape;266;g1192026b59c_0_1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1192026b59c_0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1192026b59c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1192026b59c_0_1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1192026b59c_0_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5278804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1192026b59c_0_1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1192026b59c_0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279814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1192026b59c_0_1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1192026b59c_0_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4068293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192026b59c_0_1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1192026b59c_0_1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2718837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1192026b59c_0_1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g1192026b59c_0_1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4944535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1192026b59c_0_1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1192026b59c_0_1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1192026b59c_0_1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1192026b59c_0_1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1192026b59c_0_19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 name="Google Shape;285;g1192026b59c_0_1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1192026b59c_0_20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1192026b59c_0_2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1192026b59c_0_20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 name="Google Shape;298;g1192026b59c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1192026b59c_0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1192026b59c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1192026b59c_0_2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6" name="Google Shape;306;g1192026b59c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1192026b59c_0_2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1192026b59c_0_2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1192026b59c_0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1192026b59c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1192026b59c_0_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1192026b59c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1192026b59c_0_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1192026b59c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1192026b59c_0_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1192026b59c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1192026b59c_0_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1192026b59c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3.xml"/><Relationship Id="rId5" Type="http://schemas.openxmlformats.org/officeDocument/2006/relationships/image" Target="../media/image22.png"/><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26.png"/><Relationship Id="rId5" Type="http://schemas.openxmlformats.org/officeDocument/2006/relationships/image" Target="../media/image25.png"/><Relationship Id="rId10" Type="http://schemas.openxmlformats.org/officeDocument/2006/relationships/image" Target="../media/image29.png"/><Relationship Id="rId4" Type="http://schemas.openxmlformats.org/officeDocument/2006/relationships/image" Target="../media/image24.png"/><Relationship Id="rId9" Type="http://schemas.openxmlformats.org/officeDocument/2006/relationships/customXml" Target="../ink/ink1.xml"/></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35.png"/></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37.png"/></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39.png"/></Relationships>
</file>

<file path=ppt/slides/_rels/slide2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2.xml"/><Relationship Id="rId1" Type="http://schemas.openxmlformats.org/officeDocument/2006/relationships/slideLayout" Target="../slideLayouts/slideLayout3.xml"/><Relationship Id="rId5" Type="http://schemas.openxmlformats.org/officeDocument/2006/relationships/image" Target="../media/image50.png"/><Relationship Id="rId4" Type="http://schemas.openxmlformats.org/officeDocument/2006/relationships/image" Target="../media/image49.png"/></Relationships>
</file>

<file path=ppt/slides/_rels/slide3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3.xml"/><Relationship Id="rId1" Type="http://schemas.openxmlformats.org/officeDocument/2006/relationships/slideLayout" Target="../slideLayouts/slideLayout3.xml"/><Relationship Id="rId4" Type="http://schemas.openxmlformats.org/officeDocument/2006/relationships/image" Target="../media/image52.png"/></Relationships>
</file>

<file path=ppt/slides/_rels/slide3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4.xml"/><Relationship Id="rId1" Type="http://schemas.openxmlformats.org/officeDocument/2006/relationships/slideLayout" Target="../slideLayouts/slideLayout3.xml"/><Relationship Id="rId4" Type="http://schemas.openxmlformats.org/officeDocument/2006/relationships/image" Target="../media/image54.png"/></Relationships>
</file>

<file path=ppt/slides/_rels/slide3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5.xml"/><Relationship Id="rId1" Type="http://schemas.openxmlformats.org/officeDocument/2006/relationships/slideLayout" Target="../slideLayouts/slideLayout3.xml"/><Relationship Id="rId4" Type="http://schemas.openxmlformats.org/officeDocument/2006/relationships/image" Target="../media/image56.png"/></Relationships>
</file>

<file path=ppt/slides/_rels/slide3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6.xml"/><Relationship Id="rId1" Type="http://schemas.openxmlformats.org/officeDocument/2006/relationships/slideLayout" Target="../slideLayouts/slideLayout3.xml"/><Relationship Id="rId4" Type="http://schemas.openxmlformats.org/officeDocument/2006/relationships/image" Target="../media/image58.png"/></Relationships>
</file>

<file path=ppt/slides/_rels/slide3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7.xml"/><Relationship Id="rId1" Type="http://schemas.openxmlformats.org/officeDocument/2006/relationships/slideLayout" Target="../slideLayouts/slideLayout3.xml"/><Relationship Id="rId4" Type="http://schemas.openxmlformats.org/officeDocument/2006/relationships/image" Target="../media/image60.png"/></Relationships>
</file>

<file path=ppt/slides/_rels/slide3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55" name="Google Shape;55;p1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56" name="Google Shape;56;p13"/>
          <p:cNvPicPr preferRelativeResize="0"/>
          <p:nvPr/>
        </p:nvPicPr>
        <p:blipFill>
          <a:blip r:embed="rId3">
            <a:alphaModFix/>
          </a:blip>
          <a:stretch>
            <a:fillRect/>
          </a:stretch>
        </p:blipFill>
        <p:spPr>
          <a:xfrm>
            <a:off x="0" y="31750"/>
            <a:ext cx="9144000" cy="51435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pic>
        <p:nvPicPr>
          <p:cNvPr id="111" name="Google Shape;111;p22"/>
          <p:cNvPicPr preferRelativeResize="0"/>
          <p:nvPr/>
        </p:nvPicPr>
        <p:blipFill>
          <a:blip r:embed="rId3">
            <a:alphaModFix/>
          </a:blip>
          <a:stretch>
            <a:fillRect/>
          </a:stretch>
        </p:blipFill>
        <p:spPr>
          <a:xfrm>
            <a:off x="-12" y="0"/>
            <a:ext cx="2638425" cy="2695575"/>
          </a:xfrm>
          <a:prstGeom prst="rect">
            <a:avLst/>
          </a:prstGeom>
          <a:noFill/>
          <a:ln>
            <a:noFill/>
          </a:ln>
        </p:spPr>
      </p:pic>
      <p:pic>
        <p:nvPicPr>
          <p:cNvPr id="112" name="Google Shape;112;p22"/>
          <p:cNvPicPr preferRelativeResize="0"/>
          <p:nvPr/>
        </p:nvPicPr>
        <p:blipFill>
          <a:blip r:embed="rId4">
            <a:alphaModFix/>
          </a:blip>
          <a:stretch>
            <a:fillRect/>
          </a:stretch>
        </p:blipFill>
        <p:spPr>
          <a:xfrm>
            <a:off x="6303188" y="152388"/>
            <a:ext cx="2543175" cy="2390775"/>
          </a:xfrm>
          <a:prstGeom prst="rect">
            <a:avLst/>
          </a:prstGeom>
          <a:noFill/>
          <a:ln>
            <a:noFill/>
          </a:ln>
        </p:spPr>
      </p:pic>
      <p:pic>
        <p:nvPicPr>
          <p:cNvPr id="113" name="Google Shape;113;p22"/>
          <p:cNvPicPr preferRelativeResize="0"/>
          <p:nvPr/>
        </p:nvPicPr>
        <p:blipFill>
          <a:blip r:embed="rId5">
            <a:alphaModFix/>
          </a:blip>
          <a:stretch>
            <a:fillRect/>
          </a:stretch>
        </p:blipFill>
        <p:spPr>
          <a:xfrm>
            <a:off x="2133600" y="2662225"/>
            <a:ext cx="2438400" cy="2486025"/>
          </a:xfrm>
          <a:prstGeom prst="rect">
            <a:avLst/>
          </a:prstGeom>
          <a:noFill/>
          <a:ln>
            <a:noFill/>
          </a:ln>
        </p:spPr>
      </p:pic>
      <p:pic>
        <p:nvPicPr>
          <p:cNvPr id="114" name="Google Shape;114;p22"/>
          <p:cNvPicPr preferRelativeResize="0"/>
          <p:nvPr/>
        </p:nvPicPr>
        <p:blipFill>
          <a:blip r:embed="rId6">
            <a:alphaModFix/>
          </a:blip>
          <a:stretch>
            <a:fillRect/>
          </a:stretch>
        </p:blipFill>
        <p:spPr>
          <a:xfrm>
            <a:off x="4743425" y="2695563"/>
            <a:ext cx="2457450" cy="24193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2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solidFill>
                  <a:schemeClr val="accent5"/>
                </a:solidFill>
              </a:rPr>
              <a:t>More Use Cases of K-Means Clustering</a:t>
            </a:r>
            <a:endParaRPr b="1">
              <a:solidFill>
                <a:schemeClr val="accent5"/>
              </a:solidFill>
            </a:endParaRPr>
          </a:p>
        </p:txBody>
      </p:sp>
      <p:sp>
        <p:nvSpPr>
          <p:cNvPr id="120" name="Google Shape;120;p2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Retail Store</a:t>
            </a:r>
            <a:endParaRPr/>
          </a:p>
          <a:p>
            <a:pPr marL="457200" lvl="0" indent="-342900" algn="l" rtl="0">
              <a:spcBef>
                <a:spcPts val="0"/>
              </a:spcBef>
              <a:spcAft>
                <a:spcPts val="0"/>
              </a:spcAft>
              <a:buSzPts val="1800"/>
              <a:buChar char="●"/>
            </a:pPr>
            <a:r>
              <a:rPr lang="en"/>
              <a:t>Insurance Company</a:t>
            </a:r>
            <a:endParaRPr/>
          </a:p>
          <a:p>
            <a:pPr marL="457200" lvl="0" indent="-342900" algn="l" rtl="0">
              <a:spcBef>
                <a:spcPts val="0"/>
              </a:spcBef>
              <a:spcAft>
                <a:spcPts val="0"/>
              </a:spcAft>
              <a:buSzPts val="1800"/>
              <a:buChar char="●"/>
            </a:pPr>
            <a:r>
              <a:rPr lang="en"/>
              <a:t>Banking</a:t>
            </a:r>
            <a:endParaRPr/>
          </a:p>
          <a:p>
            <a:pPr marL="457200" lvl="0" indent="-342900" algn="l" rtl="0">
              <a:spcBef>
                <a:spcPts val="0"/>
              </a:spcBef>
              <a:spcAft>
                <a:spcPts val="0"/>
              </a:spcAft>
              <a:buSzPts val="1800"/>
              <a:buChar char="●"/>
            </a:pPr>
            <a:r>
              <a:rPr lang="en"/>
              <a:t>Flickr</a:t>
            </a:r>
            <a:endParaRPr/>
          </a:p>
          <a:p>
            <a:pPr marL="457200" lvl="0" indent="-342900" algn="l" rtl="0">
              <a:spcBef>
                <a:spcPts val="0"/>
              </a:spcBef>
              <a:spcAft>
                <a:spcPts val="0"/>
              </a:spcAft>
              <a:buSzPts val="1800"/>
              <a:buChar char="●"/>
            </a:pPr>
            <a:r>
              <a:rPr lang="en"/>
              <a:t>Amazon</a:t>
            </a:r>
            <a:endParaRPr/>
          </a:p>
          <a:p>
            <a:pPr marL="457200" lvl="0" indent="-342900" algn="l" rtl="0">
              <a:spcBef>
                <a:spcPts val="0"/>
              </a:spcBef>
              <a:spcAft>
                <a:spcPts val="0"/>
              </a:spcAft>
              <a:buSzPts val="1800"/>
              <a:buChar char="●"/>
            </a:pPr>
            <a:r>
              <a:rPr lang="en"/>
              <a:t>Social Networking sites</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2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126" name="Google Shape;126;p2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127" name="Google Shape;127;p24"/>
          <p:cNvPicPr preferRelativeResize="0"/>
          <p:nvPr/>
        </p:nvPicPr>
        <p:blipFill>
          <a:blip r:embed="rId3">
            <a:alphaModFix/>
          </a:blip>
          <a:stretch>
            <a:fillRect/>
          </a:stretch>
        </p:blipFill>
        <p:spPr>
          <a:xfrm>
            <a:off x="0" y="0"/>
            <a:ext cx="9144000" cy="5143500"/>
          </a:xfrm>
          <a:prstGeom prst="rect">
            <a:avLst/>
          </a:prstGeom>
          <a:noFill/>
          <a:ln>
            <a:noFill/>
          </a:ln>
        </p:spPr>
      </p:pic>
      <p:sp>
        <p:nvSpPr>
          <p:cNvPr id="128" name="Google Shape;128;p24"/>
          <p:cNvSpPr txBox="1"/>
          <p:nvPr/>
        </p:nvSpPr>
        <p:spPr>
          <a:xfrm>
            <a:off x="728675" y="632250"/>
            <a:ext cx="5347200" cy="3879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000">
                <a:solidFill>
                  <a:schemeClr val="lt1"/>
                </a:solidFill>
              </a:rPr>
              <a:t>How  K-Means Clustering Algorithm works?</a:t>
            </a:r>
            <a:endParaRPr sz="6000">
              <a:solidFill>
                <a:schemeClr val="lt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pic>
        <p:nvPicPr>
          <p:cNvPr id="133" name="Google Shape;133;p25"/>
          <p:cNvPicPr preferRelativeResize="0"/>
          <p:nvPr/>
        </p:nvPicPr>
        <p:blipFill>
          <a:blip r:embed="rId3">
            <a:alphaModFix/>
          </a:blip>
          <a:stretch>
            <a:fillRect/>
          </a:stretch>
        </p:blipFill>
        <p:spPr>
          <a:xfrm>
            <a:off x="185725" y="422663"/>
            <a:ext cx="8772525" cy="1362075"/>
          </a:xfrm>
          <a:prstGeom prst="rect">
            <a:avLst/>
          </a:prstGeom>
          <a:noFill/>
          <a:ln>
            <a:noFill/>
          </a:ln>
        </p:spPr>
      </p:pic>
      <p:pic>
        <p:nvPicPr>
          <p:cNvPr id="134" name="Google Shape;134;p25"/>
          <p:cNvPicPr preferRelativeResize="0"/>
          <p:nvPr/>
        </p:nvPicPr>
        <p:blipFill>
          <a:blip r:embed="rId4">
            <a:alphaModFix/>
          </a:blip>
          <a:stretch>
            <a:fillRect/>
          </a:stretch>
        </p:blipFill>
        <p:spPr>
          <a:xfrm>
            <a:off x="152400" y="1937138"/>
            <a:ext cx="8810625" cy="1714500"/>
          </a:xfrm>
          <a:prstGeom prst="rect">
            <a:avLst/>
          </a:prstGeom>
          <a:noFill/>
          <a:ln>
            <a:noFill/>
          </a:ln>
        </p:spPr>
      </p:pic>
      <p:sp>
        <p:nvSpPr>
          <p:cNvPr id="135" name="Google Shape;135;p25"/>
          <p:cNvSpPr txBox="1"/>
          <p:nvPr/>
        </p:nvSpPr>
        <p:spPr>
          <a:xfrm>
            <a:off x="235750" y="3386150"/>
            <a:ext cx="71688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b="1">
                <a:solidFill>
                  <a:srgbClr val="3C78D8"/>
                </a:solidFill>
              </a:rPr>
              <a:t>Step 1: Select the number of clusters you want to identify in your data.This is “k” in K-Means Clustering.</a:t>
            </a:r>
            <a:endParaRPr sz="1800" b="1">
              <a:solidFill>
                <a:srgbClr val="3C78D8"/>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35"/>
                                        </p:tgtEl>
                                        <p:attrNameLst>
                                          <p:attrName>style.visibility</p:attrName>
                                        </p:attrNameLst>
                                      </p:cBhvr>
                                      <p:to>
                                        <p:strVal val="visible"/>
                                      </p:to>
                                    </p:set>
                                    <p:animEffect transition="in" filter="fade">
                                      <p:cBhvr>
                                        <p:cTn id="15" dur="500"/>
                                        <p:tgtEl>
                                          <p:spTgt spid="1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SzPts val="990"/>
              <a:buNone/>
            </a:pPr>
            <a:r>
              <a:rPr lang="en" sz="1820" b="1">
                <a:solidFill>
                  <a:schemeClr val="accent1"/>
                </a:solidFill>
              </a:rPr>
              <a:t>Step 2:Randomly select three distinct points</a:t>
            </a:r>
            <a:endParaRPr sz="1820" b="1">
              <a:solidFill>
                <a:schemeClr val="accent1"/>
              </a:solidFill>
            </a:endParaRPr>
          </a:p>
        </p:txBody>
      </p:sp>
      <p:pic>
        <p:nvPicPr>
          <p:cNvPr id="141" name="Google Shape;141;p26"/>
          <p:cNvPicPr preferRelativeResize="0"/>
          <p:nvPr/>
        </p:nvPicPr>
        <p:blipFill>
          <a:blip r:embed="rId3">
            <a:alphaModFix/>
          </a:blip>
          <a:stretch>
            <a:fillRect/>
          </a:stretch>
        </p:blipFill>
        <p:spPr>
          <a:xfrm>
            <a:off x="280988" y="2110725"/>
            <a:ext cx="8582025" cy="1714500"/>
          </a:xfrm>
          <a:prstGeom prst="rect">
            <a:avLst/>
          </a:prstGeom>
          <a:noFill/>
          <a:ln>
            <a:noFill/>
          </a:ln>
        </p:spPr>
      </p:pic>
      <p:pic>
        <p:nvPicPr>
          <p:cNvPr id="142" name="Google Shape;142;p26"/>
          <p:cNvPicPr preferRelativeResize="0"/>
          <p:nvPr/>
        </p:nvPicPr>
        <p:blipFill rotWithShape="1">
          <a:blip r:embed="rId4">
            <a:alphaModFix/>
          </a:blip>
          <a:srcRect b="5329"/>
          <a:stretch/>
        </p:blipFill>
        <p:spPr>
          <a:xfrm>
            <a:off x="1134675" y="1357349"/>
            <a:ext cx="3943350" cy="12894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2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2020" b="1">
                <a:solidFill>
                  <a:schemeClr val="accent1"/>
                </a:solidFill>
              </a:rPr>
              <a:t>Step 3: Measure the distance between the first point and the three initial clusters.</a:t>
            </a:r>
            <a:endParaRPr sz="2020" b="1">
              <a:solidFill>
                <a:schemeClr val="accent1"/>
              </a:solidFill>
            </a:endParaRPr>
          </a:p>
        </p:txBody>
      </p:sp>
      <p:pic>
        <p:nvPicPr>
          <p:cNvPr id="148" name="Google Shape;148;p27"/>
          <p:cNvPicPr preferRelativeResize="0"/>
          <p:nvPr/>
        </p:nvPicPr>
        <p:blipFill>
          <a:blip r:embed="rId3">
            <a:alphaModFix/>
          </a:blip>
          <a:stretch>
            <a:fillRect/>
          </a:stretch>
        </p:blipFill>
        <p:spPr>
          <a:xfrm>
            <a:off x="152400" y="1802350"/>
            <a:ext cx="8839199" cy="1919912"/>
          </a:xfrm>
          <a:prstGeom prst="rect">
            <a:avLst/>
          </a:prstGeom>
          <a:noFill/>
          <a:ln>
            <a:noFill/>
          </a:ln>
        </p:spPr>
      </p:pic>
      <p:pic>
        <p:nvPicPr>
          <p:cNvPr id="149" name="Google Shape;149;p27"/>
          <p:cNvPicPr preferRelativeResize="0"/>
          <p:nvPr/>
        </p:nvPicPr>
        <p:blipFill>
          <a:blip r:embed="rId4">
            <a:alphaModFix/>
          </a:blip>
          <a:stretch>
            <a:fillRect/>
          </a:stretch>
        </p:blipFill>
        <p:spPr>
          <a:xfrm>
            <a:off x="280988" y="1490663"/>
            <a:ext cx="8886825" cy="2466975"/>
          </a:xfrm>
          <a:prstGeom prst="rect">
            <a:avLst/>
          </a:prstGeom>
          <a:noFill/>
          <a:ln>
            <a:noFill/>
          </a:ln>
        </p:spPr>
      </p:pic>
      <p:pic>
        <p:nvPicPr>
          <p:cNvPr id="150" name="Google Shape;150;p27"/>
          <p:cNvPicPr preferRelativeResize="0"/>
          <p:nvPr/>
        </p:nvPicPr>
        <p:blipFill>
          <a:blip r:embed="rId5">
            <a:alphaModFix/>
          </a:blip>
          <a:stretch>
            <a:fillRect/>
          </a:stretch>
        </p:blipFill>
        <p:spPr>
          <a:xfrm>
            <a:off x="85725" y="1544238"/>
            <a:ext cx="8972550" cy="269557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2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1920" b="1">
                <a:solidFill>
                  <a:schemeClr val="accent1"/>
                </a:solidFill>
              </a:rPr>
              <a:t>Step 4: Assign the first point to the nearest cluster.In this case the nearest cluster is the blue cluster.</a:t>
            </a:r>
            <a:endParaRPr sz="1920" b="1">
              <a:solidFill>
                <a:schemeClr val="accent1"/>
              </a:solidFill>
            </a:endParaRPr>
          </a:p>
        </p:txBody>
      </p:sp>
      <p:pic>
        <p:nvPicPr>
          <p:cNvPr id="156" name="Google Shape;156;p28"/>
          <p:cNvPicPr preferRelativeResize="0"/>
          <p:nvPr/>
        </p:nvPicPr>
        <p:blipFill>
          <a:blip r:embed="rId3">
            <a:alphaModFix/>
          </a:blip>
          <a:stretch>
            <a:fillRect/>
          </a:stretch>
        </p:blipFill>
        <p:spPr>
          <a:xfrm>
            <a:off x="228600" y="1440663"/>
            <a:ext cx="8915400" cy="2352675"/>
          </a:xfrm>
          <a:prstGeom prst="rect">
            <a:avLst/>
          </a:prstGeom>
          <a:noFill/>
          <a:ln>
            <a:noFill/>
          </a:ln>
        </p:spPr>
      </p:pic>
      <p:pic>
        <p:nvPicPr>
          <p:cNvPr id="157" name="Google Shape;157;p28"/>
          <p:cNvPicPr preferRelativeResize="0"/>
          <p:nvPr/>
        </p:nvPicPr>
        <p:blipFill>
          <a:blip r:embed="rId4">
            <a:alphaModFix/>
          </a:blip>
          <a:stretch>
            <a:fillRect/>
          </a:stretch>
        </p:blipFill>
        <p:spPr>
          <a:xfrm>
            <a:off x="0" y="1532008"/>
            <a:ext cx="9144001" cy="3054285"/>
          </a:xfrm>
          <a:prstGeom prst="rect">
            <a:avLst/>
          </a:prstGeom>
          <a:noFill/>
          <a:ln>
            <a:noFill/>
          </a:ln>
        </p:spPr>
      </p:pic>
      <p:pic>
        <p:nvPicPr>
          <p:cNvPr id="158" name="Google Shape;158;p28"/>
          <p:cNvPicPr preferRelativeResize="0"/>
          <p:nvPr/>
        </p:nvPicPr>
        <p:blipFill>
          <a:blip r:embed="rId5">
            <a:alphaModFix/>
          </a:blip>
          <a:stretch>
            <a:fillRect/>
          </a:stretch>
        </p:blipFill>
        <p:spPr>
          <a:xfrm>
            <a:off x="520900" y="1228275"/>
            <a:ext cx="8330799" cy="3915225"/>
          </a:xfrm>
          <a:prstGeom prst="rect">
            <a:avLst/>
          </a:prstGeom>
          <a:noFill/>
          <a:ln>
            <a:noFill/>
          </a:ln>
        </p:spPr>
      </p:pic>
      <p:pic>
        <p:nvPicPr>
          <p:cNvPr id="159" name="Google Shape;159;p28"/>
          <p:cNvPicPr preferRelativeResize="0"/>
          <p:nvPr/>
        </p:nvPicPr>
        <p:blipFill>
          <a:blip r:embed="rId6">
            <a:alphaModFix/>
          </a:blip>
          <a:stretch>
            <a:fillRect/>
          </a:stretch>
        </p:blipFill>
        <p:spPr>
          <a:xfrm>
            <a:off x="95250" y="1370850"/>
            <a:ext cx="9048750" cy="3772650"/>
          </a:xfrm>
          <a:prstGeom prst="rect">
            <a:avLst/>
          </a:prstGeom>
          <a:noFill/>
          <a:ln>
            <a:noFill/>
          </a:ln>
        </p:spPr>
      </p:pic>
      <p:pic>
        <p:nvPicPr>
          <p:cNvPr id="160" name="Google Shape;160;p28"/>
          <p:cNvPicPr preferRelativeResize="0"/>
          <p:nvPr/>
        </p:nvPicPr>
        <p:blipFill>
          <a:blip r:embed="rId7">
            <a:alphaModFix/>
          </a:blip>
          <a:stretch>
            <a:fillRect/>
          </a:stretch>
        </p:blipFill>
        <p:spPr>
          <a:xfrm>
            <a:off x="28575" y="1130338"/>
            <a:ext cx="9086850" cy="3857625"/>
          </a:xfrm>
          <a:prstGeom prst="rect">
            <a:avLst/>
          </a:prstGeom>
          <a:noFill/>
          <a:ln>
            <a:noFill/>
          </a:ln>
        </p:spPr>
      </p:pic>
      <p:pic>
        <p:nvPicPr>
          <p:cNvPr id="161" name="Google Shape;161;p28"/>
          <p:cNvPicPr preferRelativeResize="0"/>
          <p:nvPr/>
        </p:nvPicPr>
        <p:blipFill>
          <a:blip r:embed="rId8">
            <a:alphaModFix/>
          </a:blip>
          <a:stretch>
            <a:fillRect/>
          </a:stretch>
        </p:blipFill>
        <p:spPr>
          <a:xfrm>
            <a:off x="28575" y="1171338"/>
            <a:ext cx="9086850" cy="4029075"/>
          </a:xfrm>
          <a:prstGeom prst="rect">
            <a:avLst/>
          </a:prstGeom>
          <a:noFill/>
          <a:ln>
            <a:noFill/>
          </a:ln>
        </p:spPr>
      </p:pic>
      <mc:AlternateContent xmlns:mc="http://schemas.openxmlformats.org/markup-compatibility/2006" xmlns:p14="http://schemas.microsoft.com/office/powerpoint/2010/main" xmlns:aink="http://schemas.microsoft.com/office/drawing/2016/ink">
        <mc:Choice Requires="p14 aink">
          <p:contentPart p14:bwMode="auto" r:id="rId9">
            <p14:nvContentPartPr>
              <p14:cNvPr id="6" name="Ink 5">
                <a:extLst>
                  <a:ext uri="{FF2B5EF4-FFF2-40B4-BE49-F238E27FC236}">
                    <a16:creationId xmlns:a16="http://schemas.microsoft.com/office/drawing/2014/main" id="{772A3467-BA7A-43AA-86EC-4343A8D7C456}"/>
                  </a:ext>
                </a:extLst>
              </p14:cNvPr>
              <p14:cNvContentPartPr/>
              <p14:nvPr/>
            </p14:nvContentPartPr>
            <p14:xfrm>
              <a:off x="4528991" y="2928611"/>
              <a:ext cx="360" cy="360"/>
            </p14:xfrm>
          </p:contentPart>
        </mc:Choice>
        <mc:Fallback xmlns="">
          <p:pic>
            <p:nvPicPr>
              <p:cNvPr id="6" name="Ink 5">
                <a:extLst>
                  <a:ext uri="{FF2B5EF4-FFF2-40B4-BE49-F238E27FC236}">
                    <a16:creationId xmlns:a16="http://schemas.microsoft.com/office/drawing/2014/main" id="{772A3467-BA7A-43AA-86EC-4343A8D7C456}"/>
                  </a:ext>
                </a:extLst>
              </p:cNvPr>
              <p:cNvPicPr/>
              <p:nvPr/>
            </p:nvPicPr>
            <p:blipFill>
              <a:blip r:embed="rId10"/>
              <a:stretch>
                <a:fillRect/>
              </a:stretch>
            </p:blipFill>
            <p:spPr>
              <a:xfrm>
                <a:off x="4524671" y="2901971"/>
                <a:ext cx="9000" cy="54000"/>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pic>
        <p:nvPicPr>
          <p:cNvPr id="166" name="Google Shape;166;p29"/>
          <p:cNvPicPr preferRelativeResize="0"/>
          <p:nvPr/>
        </p:nvPicPr>
        <p:blipFill>
          <a:blip r:embed="rId3">
            <a:alphaModFix/>
          </a:blip>
          <a:stretch>
            <a:fillRect/>
          </a:stretch>
        </p:blipFill>
        <p:spPr>
          <a:xfrm>
            <a:off x="365538" y="946550"/>
            <a:ext cx="8562975" cy="28003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3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SzPts val="990"/>
              <a:buNone/>
            </a:pPr>
            <a:r>
              <a:rPr lang="en" sz="1920" b="1">
                <a:solidFill>
                  <a:schemeClr val="accent1"/>
                </a:solidFill>
              </a:rPr>
              <a:t>Step 5: Calculate the mean of each cluster.</a:t>
            </a:r>
            <a:endParaRPr sz="1920" b="1">
              <a:solidFill>
                <a:schemeClr val="accent1"/>
              </a:solidFill>
            </a:endParaRPr>
          </a:p>
        </p:txBody>
      </p:sp>
      <p:pic>
        <p:nvPicPr>
          <p:cNvPr id="172" name="Google Shape;172;p30"/>
          <p:cNvPicPr preferRelativeResize="0"/>
          <p:nvPr/>
        </p:nvPicPr>
        <p:blipFill>
          <a:blip r:embed="rId3">
            <a:alphaModFix/>
          </a:blip>
          <a:stretch>
            <a:fillRect/>
          </a:stretch>
        </p:blipFill>
        <p:spPr>
          <a:xfrm>
            <a:off x="109538" y="1338263"/>
            <a:ext cx="8924925" cy="24669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pic>
        <p:nvPicPr>
          <p:cNvPr id="177" name="Google Shape;177;p31"/>
          <p:cNvPicPr preferRelativeResize="0"/>
          <p:nvPr/>
        </p:nvPicPr>
        <p:blipFill>
          <a:blip r:embed="rId3">
            <a:alphaModFix/>
          </a:blip>
          <a:stretch>
            <a:fillRect/>
          </a:stretch>
        </p:blipFill>
        <p:spPr>
          <a:xfrm>
            <a:off x="152400" y="152400"/>
            <a:ext cx="8639175" cy="2124075"/>
          </a:xfrm>
          <a:prstGeom prst="rect">
            <a:avLst/>
          </a:prstGeom>
          <a:noFill/>
          <a:ln>
            <a:noFill/>
          </a:ln>
        </p:spPr>
      </p:pic>
      <p:pic>
        <p:nvPicPr>
          <p:cNvPr id="178" name="Google Shape;178;p31"/>
          <p:cNvPicPr preferRelativeResize="0"/>
          <p:nvPr/>
        </p:nvPicPr>
        <p:blipFill>
          <a:blip r:embed="rId4">
            <a:alphaModFix/>
          </a:blip>
          <a:stretch>
            <a:fillRect/>
          </a:stretch>
        </p:blipFill>
        <p:spPr>
          <a:xfrm>
            <a:off x="152400" y="2428875"/>
            <a:ext cx="8772525" cy="220027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What is clustering?</a:t>
            </a:r>
            <a:endParaRPr/>
          </a:p>
        </p:txBody>
      </p:sp>
      <p:sp>
        <p:nvSpPr>
          <p:cNvPr id="62" name="Google Shape;62;p1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Clustering is the process of dividing the datasets into groups,consisting of similar data points.</a:t>
            </a:r>
            <a:endParaRPr/>
          </a:p>
          <a:p>
            <a:pPr marL="0" lvl="0" indent="0" algn="l" rtl="0">
              <a:spcBef>
                <a:spcPts val="1200"/>
              </a:spcBef>
              <a:spcAft>
                <a:spcPts val="0"/>
              </a:spcAft>
              <a:buNone/>
            </a:pPr>
            <a:r>
              <a:rPr lang="en"/>
              <a:t>Points in the same group are as similar as possible.</a:t>
            </a:r>
            <a:endParaRPr/>
          </a:p>
          <a:p>
            <a:pPr marL="0" lvl="0" indent="0" algn="l" rtl="0">
              <a:spcBef>
                <a:spcPts val="1200"/>
              </a:spcBef>
              <a:spcAft>
                <a:spcPts val="1200"/>
              </a:spcAft>
              <a:buNone/>
            </a:pPr>
            <a:r>
              <a:rPr lang="en"/>
              <a:t>Points in the different group are as dissimilar as possible.</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pic>
        <p:nvPicPr>
          <p:cNvPr id="183" name="Google Shape;183;p32"/>
          <p:cNvPicPr preferRelativeResize="0"/>
          <p:nvPr/>
        </p:nvPicPr>
        <p:blipFill>
          <a:blip r:embed="rId3">
            <a:alphaModFix/>
          </a:blip>
          <a:stretch>
            <a:fillRect/>
          </a:stretch>
        </p:blipFill>
        <p:spPr>
          <a:xfrm>
            <a:off x="280013" y="79775"/>
            <a:ext cx="8734425" cy="2305050"/>
          </a:xfrm>
          <a:prstGeom prst="rect">
            <a:avLst/>
          </a:prstGeom>
          <a:noFill/>
          <a:ln>
            <a:noFill/>
          </a:ln>
        </p:spPr>
      </p:pic>
      <p:pic>
        <p:nvPicPr>
          <p:cNvPr id="184" name="Google Shape;184;p32"/>
          <p:cNvPicPr preferRelativeResize="0"/>
          <p:nvPr/>
        </p:nvPicPr>
        <p:blipFill>
          <a:blip r:embed="rId4">
            <a:alphaModFix/>
          </a:blip>
          <a:stretch>
            <a:fillRect/>
          </a:stretch>
        </p:blipFill>
        <p:spPr>
          <a:xfrm>
            <a:off x="152400" y="2537225"/>
            <a:ext cx="8517504" cy="245387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pic>
        <p:nvPicPr>
          <p:cNvPr id="189" name="Google Shape;189;p33"/>
          <p:cNvPicPr preferRelativeResize="0"/>
          <p:nvPr/>
        </p:nvPicPr>
        <p:blipFill>
          <a:blip r:embed="rId3">
            <a:alphaModFix/>
          </a:blip>
          <a:stretch>
            <a:fillRect/>
          </a:stretch>
        </p:blipFill>
        <p:spPr>
          <a:xfrm>
            <a:off x="33325" y="132150"/>
            <a:ext cx="9077325" cy="2628900"/>
          </a:xfrm>
          <a:prstGeom prst="rect">
            <a:avLst/>
          </a:prstGeom>
          <a:noFill/>
          <a:ln>
            <a:noFill/>
          </a:ln>
        </p:spPr>
      </p:pic>
      <p:pic>
        <p:nvPicPr>
          <p:cNvPr id="190" name="Google Shape;190;p33"/>
          <p:cNvPicPr preferRelativeResize="0"/>
          <p:nvPr/>
        </p:nvPicPr>
        <p:blipFill>
          <a:blip r:embed="rId4">
            <a:alphaModFix/>
          </a:blip>
          <a:stretch>
            <a:fillRect/>
          </a:stretch>
        </p:blipFill>
        <p:spPr>
          <a:xfrm>
            <a:off x="709600" y="2892000"/>
            <a:ext cx="8093801" cy="20776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34"/>
          <p:cNvSpPr txBox="1">
            <a:spLocks noGrp="1"/>
          </p:cNvSpPr>
          <p:nvPr>
            <p:ph type="body" idx="1"/>
          </p:nvPr>
        </p:nvSpPr>
        <p:spPr>
          <a:xfrm>
            <a:off x="193825" y="800800"/>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What we thought the clusters will be formed….</a:t>
            </a:r>
            <a:endParaRPr/>
          </a:p>
          <a:p>
            <a:pPr marL="0" lvl="0" indent="0" algn="l" rtl="0">
              <a:spcBef>
                <a:spcPts val="1200"/>
              </a:spcBef>
              <a:spcAft>
                <a:spcPts val="0"/>
              </a:spcAft>
              <a:buNone/>
            </a:pPr>
            <a:endParaRPr/>
          </a:p>
          <a:p>
            <a:pPr marL="0" lvl="0" indent="0" algn="l" rtl="0">
              <a:spcBef>
                <a:spcPts val="1200"/>
              </a:spcBef>
              <a:spcAft>
                <a:spcPts val="0"/>
              </a:spcAft>
              <a:buNone/>
            </a:pPr>
            <a:endParaRPr/>
          </a:p>
          <a:p>
            <a:pPr marL="0" lvl="0" indent="0" algn="l" rtl="0">
              <a:spcBef>
                <a:spcPts val="1200"/>
              </a:spcBef>
              <a:spcAft>
                <a:spcPts val="0"/>
              </a:spcAft>
              <a:buNone/>
            </a:pPr>
            <a:endParaRPr/>
          </a:p>
          <a:p>
            <a:pPr marL="0" lvl="0" indent="0" algn="l" rtl="0">
              <a:spcBef>
                <a:spcPts val="1200"/>
              </a:spcBef>
              <a:spcAft>
                <a:spcPts val="0"/>
              </a:spcAft>
              <a:buNone/>
            </a:pPr>
            <a:endParaRPr/>
          </a:p>
          <a:p>
            <a:pPr marL="0" lvl="0" indent="0" algn="l" rtl="0">
              <a:spcBef>
                <a:spcPts val="1200"/>
              </a:spcBef>
              <a:spcAft>
                <a:spcPts val="0"/>
              </a:spcAft>
              <a:buNone/>
            </a:pPr>
            <a:endParaRPr/>
          </a:p>
          <a:p>
            <a:pPr marL="0" lvl="0" indent="0" algn="l" rtl="0">
              <a:spcBef>
                <a:spcPts val="1200"/>
              </a:spcBef>
              <a:spcAft>
                <a:spcPts val="0"/>
              </a:spcAft>
              <a:buNone/>
            </a:pPr>
            <a:r>
              <a:rPr lang="en"/>
              <a:t>How the clusters were actually formed by the computer….</a:t>
            </a:r>
            <a:endParaRPr/>
          </a:p>
          <a:p>
            <a:pPr marL="0" lvl="0" indent="0" algn="l" rtl="0">
              <a:spcBef>
                <a:spcPts val="1200"/>
              </a:spcBef>
              <a:spcAft>
                <a:spcPts val="0"/>
              </a:spcAft>
              <a:buNone/>
            </a:pPr>
            <a:endParaRPr/>
          </a:p>
          <a:p>
            <a:pPr marL="0" lvl="0" indent="0" algn="l" rtl="0">
              <a:spcBef>
                <a:spcPts val="1200"/>
              </a:spcBef>
              <a:spcAft>
                <a:spcPts val="1200"/>
              </a:spcAft>
              <a:buNone/>
            </a:pPr>
            <a:endParaRPr/>
          </a:p>
        </p:txBody>
      </p:sp>
      <p:pic>
        <p:nvPicPr>
          <p:cNvPr id="196" name="Google Shape;196;p34"/>
          <p:cNvPicPr preferRelativeResize="0"/>
          <p:nvPr/>
        </p:nvPicPr>
        <p:blipFill>
          <a:blip r:embed="rId3">
            <a:alphaModFix/>
          </a:blip>
          <a:stretch>
            <a:fillRect/>
          </a:stretch>
        </p:blipFill>
        <p:spPr>
          <a:xfrm>
            <a:off x="23813" y="1490638"/>
            <a:ext cx="9096375" cy="962025"/>
          </a:xfrm>
          <a:prstGeom prst="rect">
            <a:avLst/>
          </a:prstGeom>
          <a:noFill/>
          <a:ln>
            <a:noFill/>
          </a:ln>
        </p:spPr>
      </p:pic>
      <p:pic>
        <p:nvPicPr>
          <p:cNvPr id="197" name="Google Shape;197;p34"/>
          <p:cNvPicPr preferRelativeResize="0"/>
          <p:nvPr/>
        </p:nvPicPr>
        <p:blipFill>
          <a:blip r:embed="rId4">
            <a:alphaModFix/>
          </a:blip>
          <a:stretch>
            <a:fillRect/>
          </a:stretch>
        </p:blipFill>
        <p:spPr>
          <a:xfrm>
            <a:off x="23800" y="3417100"/>
            <a:ext cx="8953500" cy="8001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pic>
        <p:nvPicPr>
          <p:cNvPr id="202" name="Google Shape;202;p35"/>
          <p:cNvPicPr preferRelativeResize="0"/>
          <p:nvPr/>
        </p:nvPicPr>
        <p:blipFill>
          <a:blip r:embed="rId3">
            <a:alphaModFix/>
          </a:blip>
          <a:stretch>
            <a:fillRect/>
          </a:stretch>
        </p:blipFill>
        <p:spPr>
          <a:xfrm>
            <a:off x="333375" y="1824038"/>
            <a:ext cx="8477250" cy="14954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pic>
        <p:nvPicPr>
          <p:cNvPr id="243" name="Google Shape;243;p41"/>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pic>
        <p:nvPicPr>
          <p:cNvPr id="248" name="Google Shape;248;p42"/>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pic>
        <p:nvPicPr>
          <p:cNvPr id="253" name="Google Shape;253;p43"/>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pic>
        <p:nvPicPr>
          <p:cNvPr id="258" name="Google Shape;258;p44"/>
          <p:cNvPicPr preferRelativeResize="0"/>
          <p:nvPr/>
        </p:nvPicPr>
        <p:blipFill>
          <a:blip r:embed="rId3">
            <a:alphaModFix/>
          </a:blip>
          <a:stretch>
            <a:fillRect/>
          </a:stretch>
        </p:blipFill>
        <p:spPr>
          <a:xfrm>
            <a:off x="-7088" y="-28352"/>
            <a:ext cx="9144000" cy="51435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pic>
        <p:nvPicPr>
          <p:cNvPr id="263" name="Google Shape;263;p45"/>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4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269" name="Google Shape;269;p4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270" name="Google Shape;270;p46"/>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pic>
        <p:nvPicPr>
          <p:cNvPr id="67" name="Google Shape;67;p15"/>
          <p:cNvPicPr preferRelativeResize="0"/>
          <p:nvPr/>
        </p:nvPicPr>
        <p:blipFill>
          <a:blip r:embed="rId3">
            <a:alphaModFix/>
          </a:blip>
          <a:stretch>
            <a:fillRect/>
          </a:stretch>
        </p:blipFill>
        <p:spPr>
          <a:xfrm>
            <a:off x="354538" y="653663"/>
            <a:ext cx="4029075" cy="1819275"/>
          </a:xfrm>
          <a:prstGeom prst="rect">
            <a:avLst/>
          </a:prstGeom>
          <a:noFill/>
          <a:ln>
            <a:noFill/>
          </a:ln>
        </p:spPr>
      </p:pic>
      <p:pic>
        <p:nvPicPr>
          <p:cNvPr id="68" name="Google Shape;68;p15"/>
          <p:cNvPicPr preferRelativeResize="0"/>
          <p:nvPr/>
        </p:nvPicPr>
        <p:blipFill>
          <a:blip r:embed="rId4">
            <a:alphaModFix/>
          </a:blip>
          <a:stretch>
            <a:fillRect/>
          </a:stretch>
        </p:blipFill>
        <p:spPr>
          <a:xfrm>
            <a:off x="4572000" y="2971738"/>
            <a:ext cx="3486150" cy="191452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3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208" name="Google Shape;208;p3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209" name="Google Shape;209;p36"/>
          <p:cNvPicPr preferRelativeResize="0"/>
          <p:nvPr/>
        </p:nvPicPr>
        <p:blipFill>
          <a:blip r:embed="rId3">
            <a:alphaModFix/>
          </a:blip>
          <a:stretch>
            <a:fillRect/>
          </a:stretch>
        </p:blipFill>
        <p:spPr>
          <a:xfrm>
            <a:off x="0" y="-6825"/>
            <a:ext cx="9144000" cy="5143500"/>
          </a:xfrm>
          <a:prstGeom prst="rect">
            <a:avLst/>
          </a:prstGeom>
          <a:noFill/>
          <a:ln>
            <a:noFill/>
          </a:ln>
        </p:spPr>
      </p:pic>
      <p:sp>
        <p:nvSpPr>
          <p:cNvPr id="210" name="Google Shape;210;p36"/>
          <p:cNvSpPr txBox="1"/>
          <p:nvPr/>
        </p:nvSpPr>
        <p:spPr>
          <a:xfrm>
            <a:off x="5266300" y="1620200"/>
            <a:ext cx="4050600" cy="1662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800">
                <a:solidFill>
                  <a:schemeClr val="lt1"/>
                </a:solidFill>
              </a:rPr>
              <a:t>Distance Measure</a:t>
            </a:r>
            <a:endParaRPr sz="4800">
              <a:solidFill>
                <a:schemeClr val="lt1"/>
              </a:solidFill>
            </a:endParaRPr>
          </a:p>
        </p:txBody>
      </p:sp>
    </p:spTree>
    <p:extLst>
      <p:ext uri="{BB962C8B-B14F-4D97-AF65-F5344CB8AC3E}">
        <p14:creationId xmlns:p14="http://schemas.microsoft.com/office/powerpoint/2010/main" val="50640419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3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216" name="Google Shape;216;p37"/>
          <p:cNvPicPr preferRelativeResize="0"/>
          <p:nvPr/>
        </p:nvPicPr>
        <p:blipFill>
          <a:blip r:embed="rId3">
            <a:alphaModFix/>
          </a:blip>
          <a:stretch>
            <a:fillRect/>
          </a:stretch>
        </p:blipFill>
        <p:spPr>
          <a:xfrm>
            <a:off x="161925" y="557200"/>
            <a:ext cx="8820150" cy="4029075"/>
          </a:xfrm>
          <a:prstGeom prst="rect">
            <a:avLst/>
          </a:prstGeom>
          <a:noFill/>
          <a:ln>
            <a:noFill/>
          </a:ln>
        </p:spPr>
      </p:pic>
    </p:spTree>
    <p:extLst>
      <p:ext uri="{BB962C8B-B14F-4D97-AF65-F5344CB8AC3E}">
        <p14:creationId xmlns:p14="http://schemas.microsoft.com/office/powerpoint/2010/main" val="173022030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3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Euclidean Distance</a:t>
            </a:r>
            <a:endParaRPr/>
          </a:p>
        </p:txBody>
      </p:sp>
      <p:pic>
        <p:nvPicPr>
          <p:cNvPr id="222" name="Google Shape;222;p38"/>
          <p:cNvPicPr preferRelativeResize="0"/>
          <p:nvPr/>
        </p:nvPicPr>
        <p:blipFill>
          <a:blip r:embed="rId3">
            <a:alphaModFix/>
          </a:blip>
          <a:stretch>
            <a:fillRect/>
          </a:stretch>
        </p:blipFill>
        <p:spPr>
          <a:xfrm>
            <a:off x="235738" y="1220400"/>
            <a:ext cx="4257675" cy="1885950"/>
          </a:xfrm>
          <a:prstGeom prst="rect">
            <a:avLst/>
          </a:prstGeom>
          <a:noFill/>
          <a:ln>
            <a:noFill/>
          </a:ln>
        </p:spPr>
      </p:pic>
      <p:pic>
        <p:nvPicPr>
          <p:cNvPr id="223" name="Google Shape;223;p38"/>
          <p:cNvPicPr preferRelativeResize="0"/>
          <p:nvPr/>
        </p:nvPicPr>
        <p:blipFill>
          <a:blip r:embed="rId4">
            <a:alphaModFix/>
          </a:blip>
          <a:stretch>
            <a:fillRect/>
          </a:stretch>
        </p:blipFill>
        <p:spPr>
          <a:xfrm>
            <a:off x="6327213" y="1220388"/>
            <a:ext cx="2505075" cy="885825"/>
          </a:xfrm>
          <a:prstGeom prst="rect">
            <a:avLst/>
          </a:prstGeom>
          <a:noFill/>
          <a:ln>
            <a:noFill/>
          </a:ln>
        </p:spPr>
      </p:pic>
      <p:pic>
        <p:nvPicPr>
          <p:cNvPr id="224" name="Google Shape;224;p38"/>
          <p:cNvPicPr preferRelativeResize="0"/>
          <p:nvPr/>
        </p:nvPicPr>
        <p:blipFill>
          <a:blip r:embed="rId5">
            <a:alphaModFix/>
          </a:blip>
          <a:stretch>
            <a:fillRect/>
          </a:stretch>
        </p:blipFill>
        <p:spPr>
          <a:xfrm>
            <a:off x="6087663" y="3606425"/>
            <a:ext cx="2486025" cy="1162050"/>
          </a:xfrm>
          <a:prstGeom prst="rect">
            <a:avLst/>
          </a:prstGeom>
          <a:noFill/>
          <a:ln>
            <a:noFill/>
          </a:ln>
        </p:spPr>
      </p:pic>
    </p:spTree>
    <p:extLst>
      <p:ext uri="{BB962C8B-B14F-4D97-AF65-F5344CB8AC3E}">
        <p14:creationId xmlns:p14="http://schemas.microsoft.com/office/powerpoint/2010/main" val="186387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2"/>
                                        </p:tgtEl>
                                        <p:attrNameLst>
                                          <p:attrName>style.visibility</p:attrName>
                                        </p:attrNameLst>
                                      </p:cBhvr>
                                      <p:to>
                                        <p:strVal val="visible"/>
                                      </p:to>
                                    </p:set>
                                    <p:animEffect transition="in" filter="fade">
                                      <p:cBhvr>
                                        <p:cTn id="7" dur="1000"/>
                                        <p:tgtEl>
                                          <p:spTgt spid="22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23"/>
                                        </p:tgtEl>
                                        <p:attrNameLst>
                                          <p:attrName>style.visibility</p:attrName>
                                        </p:attrNameLst>
                                      </p:cBhvr>
                                      <p:to>
                                        <p:strVal val="visible"/>
                                      </p:to>
                                    </p:set>
                                    <p:animEffect transition="in" filter="fade">
                                      <p:cBhvr>
                                        <p:cTn id="12" dur="1000"/>
                                        <p:tgtEl>
                                          <p:spTgt spid="22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24"/>
                                        </p:tgtEl>
                                        <p:attrNameLst>
                                          <p:attrName>style.visibility</p:attrName>
                                        </p:attrNameLst>
                                      </p:cBhvr>
                                      <p:to>
                                        <p:strVal val="visible"/>
                                      </p:to>
                                    </p:set>
                                    <p:animEffect transition="in" filter="fade">
                                      <p:cBhvr>
                                        <p:cTn id="17" dur="1000"/>
                                        <p:tgtEl>
                                          <p:spTgt spid="2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3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Manhattan Distance</a:t>
            </a:r>
            <a:endParaRPr/>
          </a:p>
        </p:txBody>
      </p:sp>
      <p:pic>
        <p:nvPicPr>
          <p:cNvPr id="230" name="Google Shape;230;p39"/>
          <p:cNvPicPr preferRelativeResize="0"/>
          <p:nvPr/>
        </p:nvPicPr>
        <p:blipFill>
          <a:blip r:embed="rId3">
            <a:alphaModFix/>
          </a:blip>
          <a:stretch>
            <a:fillRect/>
          </a:stretch>
        </p:blipFill>
        <p:spPr>
          <a:xfrm>
            <a:off x="311700" y="1621650"/>
            <a:ext cx="3981450" cy="1771650"/>
          </a:xfrm>
          <a:prstGeom prst="rect">
            <a:avLst/>
          </a:prstGeom>
          <a:noFill/>
          <a:ln>
            <a:noFill/>
          </a:ln>
        </p:spPr>
      </p:pic>
      <p:pic>
        <p:nvPicPr>
          <p:cNvPr id="231" name="Google Shape;231;p39"/>
          <p:cNvPicPr preferRelativeResize="0"/>
          <p:nvPr/>
        </p:nvPicPr>
        <p:blipFill>
          <a:blip r:embed="rId4">
            <a:alphaModFix/>
          </a:blip>
          <a:stretch>
            <a:fillRect/>
          </a:stretch>
        </p:blipFill>
        <p:spPr>
          <a:xfrm>
            <a:off x="5638813" y="2231238"/>
            <a:ext cx="3057525" cy="962025"/>
          </a:xfrm>
          <a:prstGeom prst="rect">
            <a:avLst/>
          </a:prstGeom>
          <a:noFill/>
          <a:ln>
            <a:noFill/>
          </a:ln>
        </p:spPr>
      </p:pic>
    </p:spTree>
    <p:extLst>
      <p:ext uri="{BB962C8B-B14F-4D97-AF65-F5344CB8AC3E}">
        <p14:creationId xmlns:p14="http://schemas.microsoft.com/office/powerpoint/2010/main" val="124397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0"/>
                                        </p:tgtEl>
                                        <p:attrNameLst>
                                          <p:attrName>style.visibility</p:attrName>
                                        </p:attrNameLst>
                                      </p:cBhvr>
                                      <p:to>
                                        <p:strVal val="visible"/>
                                      </p:to>
                                    </p:set>
                                    <p:animEffect transition="in" filter="fade">
                                      <p:cBhvr>
                                        <p:cTn id="7" dur="1000"/>
                                        <p:tgtEl>
                                          <p:spTgt spid="23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31"/>
                                        </p:tgtEl>
                                        <p:attrNameLst>
                                          <p:attrName>style.visibility</p:attrName>
                                        </p:attrNameLst>
                                      </p:cBhvr>
                                      <p:to>
                                        <p:strVal val="visible"/>
                                      </p:to>
                                    </p:set>
                                    <p:animEffect transition="in" filter="fade">
                                      <p:cBhvr>
                                        <p:cTn id="12" dur="1000"/>
                                        <p:tgtEl>
                                          <p:spTgt spid="2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4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Cosine Distance</a:t>
            </a:r>
            <a:endParaRPr/>
          </a:p>
        </p:txBody>
      </p:sp>
      <p:pic>
        <p:nvPicPr>
          <p:cNvPr id="237" name="Google Shape;237;p40"/>
          <p:cNvPicPr preferRelativeResize="0"/>
          <p:nvPr/>
        </p:nvPicPr>
        <p:blipFill>
          <a:blip r:embed="rId3">
            <a:alphaModFix/>
          </a:blip>
          <a:stretch>
            <a:fillRect/>
          </a:stretch>
        </p:blipFill>
        <p:spPr>
          <a:xfrm>
            <a:off x="311700" y="1273975"/>
            <a:ext cx="4000500" cy="1619250"/>
          </a:xfrm>
          <a:prstGeom prst="rect">
            <a:avLst/>
          </a:prstGeom>
          <a:noFill/>
          <a:ln>
            <a:noFill/>
          </a:ln>
        </p:spPr>
      </p:pic>
      <p:pic>
        <p:nvPicPr>
          <p:cNvPr id="238" name="Google Shape;238;p40"/>
          <p:cNvPicPr preferRelativeResize="0"/>
          <p:nvPr/>
        </p:nvPicPr>
        <p:blipFill>
          <a:blip r:embed="rId4">
            <a:alphaModFix/>
          </a:blip>
          <a:stretch>
            <a:fillRect/>
          </a:stretch>
        </p:blipFill>
        <p:spPr>
          <a:xfrm>
            <a:off x="4143363" y="3265875"/>
            <a:ext cx="4581525" cy="1447800"/>
          </a:xfrm>
          <a:prstGeom prst="rect">
            <a:avLst/>
          </a:prstGeom>
          <a:noFill/>
          <a:ln>
            <a:noFill/>
          </a:ln>
        </p:spPr>
      </p:pic>
    </p:spTree>
    <p:extLst>
      <p:ext uri="{BB962C8B-B14F-4D97-AF65-F5344CB8AC3E}">
        <p14:creationId xmlns:p14="http://schemas.microsoft.com/office/powerpoint/2010/main" val="3494029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7"/>
                                        </p:tgtEl>
                                        <p:attrNameLst>
                                          <p:attrName>style.visibility</p:attrName>
                                        </p:attrNameLst>
                                      </p:cBhvr>
                                      <p:to>
                                        <p:strVal val="visible"/>
                                      </p:to>
                                    </p:set>
                                    <p:animEffect transition="in" filter="fade">
                                      <p:cBhvr>
                                        <p:cTn id="7" dur="1000"/>
                                        <p:tgtEl>
                                          <p:spTgt spid="23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38"/>
                                        </p:tgtEl>
                                        <p:attrNameLst>
                                          <p:attrName>style.visibility</p:attrName>
                                        </p:attrNameLst>
                                      </p:cBhvr>
                                      <p:to>
                                        <p:strVal val="visible"/>
                                      </p:to>
                                    </p:set>
                                    <p:animEffect transition="in" filter="fade">
                                      <p:cBhvr>
                                        <p:cTn id="12" dur="1000"/>
                                        <p:tgtEl>
                                          <p:spTgt spid="2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pic>
        <p:nvPicPr>
          <p:cNvPr id="275" name="Google Shape;275;p47"/>
          <p:cNvPicPr preferRelativeResize="0"/>
          <p:nvPr/>
        </p:nvPicPr>
        <p:blipFill>
          <a:blip r:embed="rId3">
            <a:alphaModFix/>
          </a:blip>
          <a:stretch>
            <a:fillRect/>
          </a:stretch>
        </p:blipFill>
        <p:spPr>
          <a:xfrm>
            <a:off x="116700" y="395275"/>
            <a:ext cx="3626625" cy="3097894"/>
          </a:xfrm>
          <a:prstGeom prst="rect">
            <a:avLst/>
          </a:prstGeom>
          <a:noFill/>
          <a:ln>
            <a:noFill/>
          </a:ln>
        </p:spPr>
      </p:pic>
      <p:pic>
        <p:nvPicPr>
          <p:cNvPr id="276" name="Google Shape;276;p47"/>
          <p:cNvPicPr preferRelativeResize="0"/>
          <p:nvPr/>
        </p:nvPicPr>
        <p:blipFill>
          <a:blip r:embed="rId4">
            <a:alphaModFix/>
          </a:blip>
          <a:stretch>
            <a:fillRect/>
          </a:stretch>
        </p:blipFill>
        <p:spPr>
          <a:xfrm>
            <a:off x="4904188" y="1749025"/>
            <a:ext cx="3626637" cy="2941606"/>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pic>
        <p:nvPicPr>
          <p:cNvPr id="281" name="Google Shape;281;p48"/>
          <p:cNvPicPr preferRelativeResize="0"/>
          <p:nvPr/>
        </p:nvPicPr>
        <p:blipFill>
          <a:blip r:embed="rId3">
            <a:alphaModFix/>
          </a:blip>
          <a:stretch>
            <a:fillRect/>
          </a:stretch>
        </p:blipFill>
        <p:spPr>
          <a:xfrm>
            <a:off x="289372" y="272672"/>
            <a:ext cx="3829825" cy="2974150"/>
          </a:xfrm>
          <a:prstGeom prst="rect">
            <a:avLst/>
          </a:prstGeom>
          <a:noFill/>
          <a:ln>
            <a:noFill/>
          </a:ln>
        </p:spPr>
      </p:pic>
      <p:pic>
        <p:nvPicPr>
          <p:cNvPr id="282" name="Google Shape;282;p48"/>
          <p:cNvPicPr preferRelativeResize="0"/>
          <p:nvPr/>
        </p:nvPicPr>
        <p:blipFill>
          <a:blip r:embed="rId4">
            <a:alphaModFix/>
          </a:blip>
          <a:stretch>
            <a:fillRect/>
          </a:stretch>
        </p:blipFill>
        <p:spPr>
          <a:xfrm>
            <a:off x="4518425" y="1712125"/>
            <a:ext cx="4185275" cy="33671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p49"/>
          <p:cNvSpPr txBox="1">
            <a:spLocks noGrp="1"/>
          </p:cNvSpPr>
          <p:nvPr>
            <p:ph type="title"/>
          </p:nvPr>
        </p:nvSpPr>
        <p:spPr>
          <a:xfrm>
            <a:off x="236700" y="2735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How to figure out what value to use for k?</a:t>
            </a:r>
            <a:endParaRPr/>
          </a:p>
          <a:p>
            <a:pPr marL="0" lvl="0" indent="0" algn="l" rtl="0">
              <a:spcBef>
                <a:spcPts val="0"/>
              </a:spcBef>
              <a:spcAft>
                <a:spcPts val="0"/>
              </a:spcAft>
              <a:buNone/>
            </a:pPr>
            <a:endParaRPr/>
          </a:p>
        </p:txBody>
      </p:sp>
      <p:sp>
        <p:nvSpPr>
          <p:cNvPr id="288" name="Google Shape;288;p49"/>
          <p:cNvSpPr txBox="1">
            <a:spLocks noGrp="1"/>
          </p:cNvSpPr>
          <p:nvPr>
            <p:ph type="body" idx="1"/>
          </p:nvPr>
        </p:nvSpPr>
        <p:spPr>
          <a:xfrm>
            <a:off x="184575" y="1045300"/>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One method can be to try with different values of k</a:t>
            </a:r>
            <a:endParaRPr/>
          </a:p>
          <a:p>
            <a:pPr marL="0" lvl="0" indent="0" algn="l" rtl="0">
              <a:spcBef>
                <a:spcPts val="1200"/>
              </a:spcBef>
              <a:spcAft>
                <a:spcPts val="1200"/>
              </a:spcAft>
              <a:buNone/>
            </a:pPr>
            <a:endParaRPr/>
          </a:p>
        </p:txBody>
      </p:sp>
      <p:pic>
        <p:nvPicPr>
          <p:cNvPr id="289" name="Google Shape;289;p49"/>
          <p:cNvPicPr preferRelativeResize="0"/>
          <p:nvPr/>
        </p:nvPicPr>
        <p:blipFill>
          <a:blip r:embed="rId3">
            <a:alphaModFix/>
          </a:blip>
          <a:stretch>
            <a:fillRect/>
          </a:stretch>
        </p:blipFill>
        <p:spPr>
          <a:xfrm>
            <a:off x="66700" y="1701600"/>
            <a:ext cx="4444576" cy="2103800"/>
          </a:xfrm>
          <a:prstGeom prst="rect">
            <a:avLst/>
          </a:prstGeom>
          <a:noFill/>
          <a:ln>
            <a:noFill/>
          </a:ln>
        </p:spPr>
      </p:pic>
      <p:pic>
        <p:nvPicPr>
          <p:cNvPr id="290" name="Google Shape;290;p49"/>
          <p:cNvPicPr preferRelativeResize="0"/>
          <p:nvPr/>
        </p:nvPicPr>
        <p:blipFill>
          <a:blip r:embed="rId4">
            <a:alphaModFix/>
          </a:blip>
          <a:stretch>
            <a:fillRect/>
          </a:stretch>
        </p:blipFill>
        <p:spPr>
          <a:xfrm>
            <a:off x="4743425" y="1803948"/>
            <a:ext cx="4289825" cy="20463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9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pic>
        <p:nvPicPr>
          <p:cNvPr id="295" name="Google Shape;295;p50"/>
          <p:cNvPicPr preferRelativeResize="0"/>
          <p:nvPr/>
        </p:nvPicPr>
        <p:blipFill>
          <a:blip r:embed="rId3">
            <a:alphaModFix/>
          </a:blip>
          <a:stretch>
            <a:fillRect/>
          </a:stretch>
        </p:blipFill>
        <p:spPr>
          <a:xfrm>
            <a:off x="1413272" y="1166834"/>
            <a:ext cx="6187085" cy="280982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DC5F5F-0D36-4FDE-84B0-1670858F6FCA}"/>
              </a:ext>
            </a:extLst>
          </p:cNvPr>
          <p:cNvSpPr>
            <a:spLocks noGrp="1"/>
          </p:cNvSpPr>
          <p:nvPr>
            <p:ph type="title"/>
          </p:nvPr>
        </p:nvSpPr>
        <p:spPr/>
        <p:txBody>
          <a:bodyPr>
            <a:normAutofit fontScale="90000"/>
          </a:bodyPr>
          <a:lstStyle/>
          <a:p>
            <a:endParaRPr lang="en-IN"/>
          </a:p>
        </p:txBody>
      </p:sp>
      <p:sp>
        <p:nvSpPr>
          <p:cNvPr id="3" name="Text Placeholder 2">
            <a:extLst>
              <a:ext uri="{FF2B5EF4-FFF2-40B4-BE49-F238E27FC236}">
                <a16:creationId xmlns:a16="http://schemas.microsoft.com/office/drawing/2014/main" id="{4BD512AB-B5BA-433C-9023-2DB9606A8060}"/>
              </a:ext>
            </a:extLst>
          </p:cNvPr>
          <p:cNvSpPr>
            <a:spLocks noGrp="1"/>
          </p:cNvSpPr>
          <p:nvPr>
            <p:ph type="body" idx="1"/>
          </p:nvPr>
        </p:nvSpPr>
        <p:spPr/>
        <p:txBody>
          <a:bodyPr/>
          <a:lstStyle/>
          <a:p>
            <a:endParaRPr lang="en-IN"/>
          </a:p>
        </p:txBody>
      </p:sp>
      <p:pic>
        <p:nvPicPr>
          <p:cNvPr id="5" name="Picture 4">
            <a:extLst>
              <a:ext uri="{FF2B5EF4-FFF2-40B4-BE49-F238E27FC236}">
                <a16:creationId xmlns:a16="http://schemas.microsoft.com/office/drawing/2014/main" id="{27D551D2-9400-4028-A6EA-CC658C9F5590}"/>
              </a:ext>
            </a:extLst>
          </p:cNvPr>
          <p:cNvPicPr>
            <a:picLocks noChangeAspect="1"/>
          </p:cNvPicPr>
          <p:nvPr/>
        </p:nvPicPr>
        <p:blipFill>
          <a:blip r:embed="rId2"/>
          <a:stretch>
            <a:fillRect/>
          </a:stretch>
        </p:blipFill>
        <p:spPr>
          <a:xfrm>
            <a:off x="127000" y="0"/>
            <a:ext cx="8890000" cy="5143500"/>
          </a:xfrm>
          <a:prstGeom prst="rect">
            <a:avLst/>
          </a:prstGeom>
        </p:spPr>
      </p:pic>
    </p:spTree>
    <p:extLst>
      <p:ext uri="{BB962C8B-B14F-4D97-AF65-F5344CB8AC3E}">
        <p14:creationId xmlns:p14="http://schemas.microsoft.com/office/powerpoint/2010/main" val="4842144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What is K-Means clustering?</a:t>
            </a:r>
            <a:endParaRPr/>
          </a:p>
        </p:txBody>
      </p:sp>
      <p:sp>
        <p:nvSpPr>
          <p:cNvPr id="74" name="Google Shape;74;p1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K-Means is a clustering algorithm whose main goal is to group similar elements or data points into a cluster.</a:t>
            </a:r>
            <a:endParaRPr/>
          </a:p>
          <a:p>
            <a:pPr marL="0" lvl="0" indent="0" algn="l" rtl="0">
              <a:spcBef>
                <a:spcPts val="1200"/>
              </a:spcBef>
              <a:spcAft>
                <a:spcPts val="0"/>
              </a:spcAft>
              <a:buNone/>
            </a:pPr>
            <a:endParaRPr/>
          </a:p>
          <a:p>
            <a:pPr marL="0" lvl="0" indent="0" algn="l" rtl="0">
              <a:spcBef>
                <a:spcPts val="1200"/>
              </a:spcBef>
              <a:spcAft>
                <a:spcPts val="1200"/>
              </a:spcAft>
              <a:buNone/>
            </a:pPr>
            <a:r>
              <a:rPr lang="en"/>
              <a:t>‘K’ in K-Means represents the number of clusters.</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5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301" name="Google Shape;301;p5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302" name="Google Shape;302;p51"/>
          <p:cNvPicPr preferRelativeResize="0"/>
          <p:nvPr/>
        </p:nvPicPr>
        <p:blipFill>
          <a:blip r:embed="rId3">
            <a:alphaModFix/>
          </a:blip>
          <a:stretch>
            <a:fillRect/>
          </a:stretch>
        </p:blipFill>
        <p:spPr>
          <a:xfrm>
            <a:off x="0" y="-6825"/>
            <a:ext cx="9144000" cy="5143500"/>
          </a:xfrm>
          <a:prstGeom prst="rect">
            <a:avLst/>
          </a:prstGeom>
          <a:noFill/>
          <a:ln>
            <a:noFill/>
          </a:ln>
        </p:spPr>
      </p:pic>
      <p:sp>
        <p:nvSpPr>
          <p:cNvPr id="303" name="Google Shape;303;p51"/>
          <p:cNvSpPr txBox="1"/>
          <p:nvPr/>
        </p:nvSpPr>
        <p:spPr>
          <a:xfrm>
            <a:off x="5389950" y="1789500"/>
            <a:ext cx="3279000" cy="2031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000">
                <a:solidFill>
                  <a:schemeClr val="lt1"/>
                </a:solidFill>
              </a:rPr>
              <a:t>Elbow Plot</a:t>
            </a:r>
            <a:endParaRPr sz="6000">
              <a:solidFill>
                <a:schemeClr val="lt1"/>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pic>
        <p:nvPicPr>
          <p:cNvPr id="308" name="Google Shape;308;p52"/>
          <p:cNvPicPr preferRelativeResize="0"/>
          <p:nvPr/>
        </p:nvPicPr>
        <p:blipFill>
          <a:blip r:embed="rId3">
            <a:alphaModFix/>
          </a:blip>
          <a:stretch>
            <a:fillRect/>
          </a:stretch>
        </p:blipFill>
        <p:spPr>
          <a:xfrm>
            <a:off x="1296600" y="158838"/>
            <a:ext cx="7155225" cy="482582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3" name="Google Shape;313;p5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314" name="Google Shape;314;p5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315" name="Google Shape;315;p53"/>
          <p:cNvPicPr preferRelativeResize="0"/>
          <p:nvPr/>
        </p:nvPicPr>
        <p:blipFill>
          <a:blip r:embed="rId3">
            <a:alphaModFix/>
          </a:blip>
          <a:stretch>
            <a:fillRect/>
          </a:stretch>
        </p:blipFill>
        <p:spPr>
          <a:xfrm>
            <a:off x="0" y="141299"/>
            <a:ext cx="9144000" cy="4860903"/>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EFC83-FF9B-4053-9E50-BE974828347C}"/>
              </a:ext>
            </a:extLst>
          </p:cNvPr>
          <p:cNvSpPr>
            <a:spLocks noGrp="1"/>
          </p:cNvSpPr>
          <p:nvPr>
            <p:ph type="title"/>
          </p:nvPr>
        </p:nvSpPr>
        <p:spPr/>
        <p:txBody>
          <a:bodyPr/>
          <a:lstStyle/>
          <a:p>
            <a:r>
              <a:rPr lang="en-IN"/>
              <a:t>Thank You</a:t>
            </a:r>
          </a:p>
        </p:txBody>
      </p:sp>
    </p:spTree>
    <p:extLst>
      <p:ext uri="{BB962C8B-B14F-4D97-AF65-F5344CB8AC3E}">
        <p14:creationId xmlns:p14="http://schemas.microsoft.com/office/powerpoint/2010/main" val="341960395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BED3BE-E527-4D02-B176-50DDFFC4CAA0}"/>
              </a:ext>
            </a:extLst>
          </p:cNvPr>
          <p:cNvSpPr>
            <a:spLocks noGrp="1"/>
          </p:cNvSpPr>
          <p:nvPr>
            <p:ph type="title"/>
          </p:nvPr>
        </p:nvSpPr>
        <p:spPr/>
        <p:txBody>
          <a:bodyPr/>
          <a:lstStyle/>
          <a:p>
            <a:endParaRPr lang="en-IN"/>
          </a:p>
        </p:txBody>
      </p:sp>
      <p:sp>
        <p:nvSpPr>
          <p:cNvPr id="4" name="TextBox 3">
            <a:extLst>
              <a:ext uri="{FF2B5EF4-FFF2-40B4-BE49-F238E27FC236}">
                <a16:creationId xmlns:a16="http://schemas.microsoft.com/office/drawing/2014/main" id="{2A6E4704-744B-40D2-B137-D031924AA8C8}"/>
              </a:ext>
            </a:extLst>
          </p:cNvPr>
          <p:cNvSpPr txBox="1"/>
          <p:nvPr/>
        </p:nvSpPr>
        <p:spPr>
          <a:xfrm>
            <a:off x="2286000" y="1449695"/>
            <a:ext cx="4572000" cy="3108543"/>
          </a:xfrm>
          <a:prstGeom prst="rect">
            <a:avLst/>
          </a:prstGeom>
          <a:noFill/>
        </p:spPr>
        <p:txBody>
          <a:bodyPr wrap="square">
            <a:spAutoFit/>
          </a:bodyPr>
          <a:lstStyle/>
          <a:p>
            <a:r>
              <a:rPr lang="en-US" b="0" i="0">
                <a:solidFill>
                  <a:srgbClr val="292929"/>
                </a:solidFill>
                <a:effectLst/>
                <a:latin typeface="charter"/>
              </a:rPr>
              <a:t>Clustering is very powerful due to the lack of labels. Getting labeled data is often expensive and time consuming. Clustering is often used for finding patterns in data. The found patterns are then often used in order to improve a certain product. One famous example is customer clustering. In customer clustering, groups of similar users can be found. If customers of one group buy certain products, the other customers of this group might also like them. Thus, targeted advertising can be applied to increase sales.</a:t>
            </a:r>
          </a:p>
          <a:p>
            <a:endParaRPr lang="en-US">
              <a:solidFill>
                <a:srgbClr val="292929"/>
              </a:solidFill>
              <a:latin typeface="charter"/>
            </a:endParaRPr>
          </a:p>
          <a:p>
            <a:r>
              <a:rPr lang="en-US" b="0" i="0">
                <a:solidFill>
                  <a:srgbClr val="292929"/>
                </a:solidFill>
                <a:effectLst/>
                <a:latin typeface="charter"/>
              </a:rPr>
              <a:t>The optimal number of clusters is found using the computed Inertia values and the elbow method applied on the Inertia curve.</a:t>
            </a:r>
            <a:endParaRPr lang="en-IN"/>
          </a:p>
        </p:txBody>
      </p:sp>
    </p:spTree>
    <p:extLst>
      <p:ext uri="{BB962C8B-B14F-4D97-AF65-F5344CB8AC3E}">
        <p14:creationId xmlns:p14="http://schemas.microsoft.com/office/powerpoint/2010/main" val="103347179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3DE644D-DAD9-44DB-85A7-275631A3C7CC}"/>
              </a:ext>
            </a:extLst>
          </p:cNvPr>
          <p:cNvSpPr txBox="1"/>
          <p:nvPr/>
        </p:nvSpPr>
        <p:spPr>
          <a:xfrm>
            <a:off x="499730" y="584807"/>
            <a:ext cx="7999228" cy="738664"/>
          </a:xfrm>
          <a:prstGeom prst="rect">
            <a:avLst/>
          </a:prstGeom>
          <a:noFill/>
        </p:spPr>
        <p:txBody>
          <a:bodyPr wrap="square">
            <a:spAutoFit/>
          </a:bodyPr>
          <a:lstStyle/>
          <a:p>
            <a:pPr algn="l"/>
            <a:r>
              <a:rPr lang="en-US" b="1" i="0">
                <a:solidFill>
                  <a:srgbClr val="292929"/>
                </a:solidFill>
                <a:effectLst/>
                <a:latin typeface="sohne"/>
              </a:rPr>
              <a:t>Inertia</a:t>
            </a:r>
          </a:p>
          <a:p>
            <a:pPr algn="l"/>
            <a:r>
              <a:rPr lang="en-US" b="0" i="0">
                <a:solidFill>
                  <a:srgbClr val="292929"/>
                </a:solidFill>
                <a:effectLst/>
                <a:latin typeface="charter"/>
              </a:rPr>
              <a:t>The Inertia or within cluster of sum of squares value gives an indication of how coherent the different clusters are. Equation 1 shows the formula for computing the Inertia value.</a:t>
            </a:r>
          </a:p>
        </p:txBody>
      </p:sp>
      <p:sp>
        <p:nvSpPr>
          <p:cNvPr id="8" name="TextBox 7">
            <a:extLst>
              <a:ext uri="{FF2B5EF4-FFF2-40B4-BE49-F238E27FC236}">
                <a16:creationId xmlns:a16="http://schemas.microsoft.com/office/drawing/2014/main" id="{FED9F741-F4D3-4EFA-8A87-6254145AA6CE}"/>
              </a:ext>
            </a:extLst>
          </p:cNvPr>
          <p:cNvSpPr txBox="1"/>
          <p:nvPr/>
        </p:nvSpPr>
        <p:spPr>
          <a:xfrm>
            <a:off x="591880" y="3173698"/>
            <a:ext cx="8063022" cy="954107"/>
          </a:xfrm>
          <a:prstGeom prst="rect">
            <a:avLst/>
          </a:prstGeom>
          <a:noFill/>
        </p:spPr>
        <p:txBody>
          <a:bodyPr wrap="square">
            <a:spAutoFit/>
          </a:bodyPr>
          <a:lstStyle/>
          <a:p>
            <a:r>
              <a:rPr lang="en-US" b="0" i="0">
                <a:solidFill>
                  <a:srgbClr val="292929"/>
                </a:solidFill>
                <a:effectLst/>
                <a:latin typeface="charter"/>
              </a:rPr>
              <a:t>N is the number of samples within the data set, C is the center of a cluster. So the Inertia simply computes the squared distance of each sample in a cluster to its cluster center and sums them up. This process is done for each cluster and all samples within that data set. The smaller the Inertia value, the more coherent are the different clusters.</a:t>
            </a:r>
            <a:endParaRPr lang="en-IN"/>
          </a:p>
        </p:txBody>
      </p:sp>
      <p:pic>
        <p:nvPicPr>
          <p:cNvPr id="1028" name="Picture 4">
            <a:extLst>
              <a:ext uri="{FF2B5EF4-FFF2-40B4-BE49-F238E27FC236}">
                <a16:creationId xmlns:a16="http://schemas.microsoft.com/office/drawing/2014/main" id="{472A0167-E729-40F0-A8B7-00236BFD594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5317" y="1735423"/>
            <a:ext cx="2905125" cy="1438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55663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pic>
        <p:nvPicPr>
          <p:cNvPr id="79" name="Google Shape;79;p17"/>
          <p:cNvPicPr preferRelativeResize="0"/>
          <p:nvPr/>
        </p:nvPicPr>
        <p:blipFill>
          <a:blip r:embed="rId3">
            <a:alphaModFix/>
          </a:blip>
          <a:stretch>
            <a:fillRect/>
          </a:stretch>
        </p:blipFill>
        <p:spPr>
          <a:xfrm>
            <a:off x="0" y="0"/>
            <a:ext cx="9196650" cy="5143500"/>
          </a:xfrm>
          <a:prstGeom prst="rect">
            <a:avLst/>
          </a:prstGeom>
          <a:noFill/>
          <a:ln>
            <a:noFill/>
          </a:ln>
        </p:spPr>
      </p:pic>
      <p:sp>
        <p:nvSpPr>
          <p:cNvPr id="80" name="Google Shape;80;p17"/>
          <p:cNvSpPr txBox="1"/>
          <p:nvPr/>
        </p:nvSpPr>
        <p:spPr>
          <a:xfrm>
            <a:off x="4489850" y="1585925"/>
            <a:ext cx="4404000" cy="2185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500">
                <a:solidFill>
                  <a:schemeClr val="lt1"/>
                </a:solidFill>
              </a:rPr>
              <a:t>Types of Clustering</a:t>
            </a:r>
            <a:endParaRPr sz="6500">
              <a:solidFill>
                <a:schemeClr val="lt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pic>
        <p:nvPicPr>
          <p:cNvPr id="85" name="Google Shape;85;p18"/>
          <p:cNvPicPr preferRelativeResize="0"/>
          <p:nvPr/>
        </p:nvPicPr>
        <p:blipFill>
          <a:blip r:embed="rId3">
            <a:alphaModFix/>
          </a:blip>
          <a:stretch>
            <a:fillRect/>
          </a:stretch>
        </p:blipFill>
        <p:spPr>
          <a:xfrm>
            <a:off x="485775" y="371475"/>
            <a:ext cx="7990275" cy="40547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0" name="Google Shape;90;p19"/>
          <p:cNvPicPr preferRelativeResize="0"/>
          <p:nvPr/>
        </p:nvPicPr>
        <p:blipFill>
          <a:blip r:embed="rId3">
            <a:alphaModFix/>
          </a:blip>
          <a:stretch>
            <a:fillRect/>
          </a:stretch>
        </p:blipFill>
        <p:spPr>
          <a:xfrm>
            <a:off x="64300" y="391125"/>
            <a:ext cx="8754576" cy="4361250"/>
          </a:xfrm>
          <a:prstGeom prst="rect">
            <a:avLst/>
          </a:prstGeom>
          <a:noFill/>
          <a:ln>
            <a:noFill/>
          </a:ln>
        </p:spPr>
      </p:pic>
      <p:pic>
        <p:nvPicPr>
          <p:cNvPr id="91" name="Google Shape;91;p19"/>
          <p:cNvPicPr preferRelativeResize="0"/>
          <p:nvPr/>
        </p:nvPicPr>
        <p:blipFill>
          <a:blip r:embed="rId4">
            <a:alphaModFix/>
          </a:blip>
          <a:stretch>
            <a:fillRect/>
          </a:stretch>
        </p:blipFill>
        <p:spPr>
          <a:xfrm>
            <a:off x="64300" y="497675"/>
            <a:ext cx="8476050" cy="4298225"/>
          </a:xfrm>
          <a:prstGeom prst="rect">
            <a:avLst/>
          </a:prstGeom>
          <a:noFill/>
          <a:ln>
            <a:noFill/>
          </a:ln>
        </p:spPr>
      </p:pic>
      <p:pic>
        <p:nvPicPr>
          <p:cNvPr id="92" name="Google Shape;92;p19"/>
          <p:cNvPicPr preferRelativeResize="0"/>
          <p:nvPr/>
        </p:nvPicPr>
        <p:blipFill rotWithShape="1">
          <a:blip r:embed="rId5">
            <a:alphaModFix/>
          </a:blip>
          <a:srcRect b="1361"/>
          <a:stretch/>
        </p:blipFill>
        <p:spPr>
          <a:xfrm>
            <a:off x="64300" y="145600"/>
            <a:ext cx="8615275" cy="46503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pic>
        <p:nvPicPr>
          <p:cNvPr id="97" name="Google Shape;97;p20"/>
          <p:cNvPicPr preferRelativeResize="0"/>
          <p:nvPr/>
        </p:nvPicPr>
        <p:blipFill>
          <a:blip r:embed="rId3">
            <a:alphaModFix/>
          </a:blip>
          <a:stretch>
            <a:fillRect/>
          </a:stretch>
        </p:blipFill>
        <p:spPr>
          <a:xfrm>
            <a:off x="0" y="96425"/>
            <a:ext cx="9144001" cy="5143500"/>
          </a:xfrm>
          <a:prstGeom prst="rect">
            <a:avLst/>
          </a:prstGeom>
          <a:noFill/>
          <a:ln>
            <a:noFill/>
          </a:ln>
        </p:spPr>
      </p:pic>
      <p:pic>
        <p:nvPicPr>
          <p:cNvPr id="98" name="Google Shape;98;p20"/>
          <p:cNvPicPr preferRelativeResize="0"/>
          <p:nvPr/>
        </p:nvPicPr>
        <p:blipFill>
          <a:blip r:embed="rId4">
            <a:alphaModFix/>
          </a:blip>
          <a:stretch>
            <a:fillRect/>
          </a:stretch>
        </p:blipFill>
        <p:spPr>
          <a:xfrm>
            <a:off x="50000" y="133925"/>
            <a:ext cx="9044000" cy="50685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104" name="Google Shape;104;p2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105" name="Google Shape;105;p21"/>
          <p:cNvPicPr preferRelativeResize="0"/>
          <p:nvPr/>
        </p:nvPicPr>
        <p:blipFill>
          <a:blip r:embed="rId3">
            <a:alphaModFix/>
          </a:blip>
          <a:stretch>
            <a:fillRect/>
          </a:stretch>
        </p:blipFill>
        <p:spPr>
          <a:xfrm>
            <a:off x="0" y="-6825"/>
            <a:ext cx="9144000" cy="5143500"/>
          </a:xfrm>
          <a:prstGeom prst="rect">
            <a:avLst/>
          </a:prstGeom>
          <a:noFill/>
          <a:ln>
            <a:noFill/>
          </a:ln>
        </p:spPr>
      </p:pic>
      <p:sp>
        <p:nvSpPr>
          <p:cNvPr id="106" name="Google Shape;106;p21"/>
          <p:cNvSpPr txBox="1"/>
          <p:nvPr/>
        </p:nvSpPr>
        <p:spPr>
          <a:xfrm>
            <a:off x="4492400" y="1248900"/>
            <a:ext cx="4543500" cy="2955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000">
                <a:solidFill>
                  <a:schemeClr val="lt1"/>
                </a:solidFill>
              </a:rPr>
              <a:t>Applications of K-Means Clustering</a:t>
            </a:r>
            <a:endParaRPr sz="6000">
              <a:solidFill>
                <a:schemeClr val="lt1"/>
              </a:solidFill>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193</TotalTime>
  <Words>465</Words>
  <Application>Microsoft Office PowerPoint</Application>
  <PresentationFormat>On-screen Show (16:9)</PresentationFormat>
  <Paragraphs>44</Paragraphs>
  <Slides>45</Slides>
  <Notes>41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45</vt:i4>
      </vt:variant>
    </vt:vector>
  </HeadingPairs>
  <TitlesOfParts>
    <vt:vector size="49" baseType="lpstr">
      <vt:lpstr>Arial</vt:lpstr>
      <vt:lpstr>charter</vt:lpstr>
      <vt:lpstr>sohne</vt:lpstr>
      <vt:lpstr>Simple Light</vt:lpstr>
      <vt:lpstr>PowerPoint Presentation</vt:lpstr>
      <vt:lpstr>What is clustering?</vt:lpstr>
      <vt:lpstr>PowerPoint Presentation</vt:lpstr>
      <vt:lpstr>What is K-Means clustering?</vt:lpstr>
      <vt:lpstr>PowerPoint Presentation</vt:lpstr>
      <vt:lpstr>PowerPoint Presentation</vt:lpstr>
      <vt:lpstr>PowerPoint Presentation</vt:lpstr>
      <vt:lpstr>PowerPoint Presentation</vt:lpstr>
      <vt:lpstr>PowerPoint Presentation</vt:lpstr>
      <vt:lpstr>PowerPoint Presentation</vt:lpstr>
      <vt:lpstr>More Use Cases of K-Means Clustering</vt:lpstr>
      <vt:lpstr>PowerPoint Presentation</vt:lpstr>
      <vt:lpstr>PowerPoint Presentation</vt:lpstr>
      <vt:lpstr>Step 2:Randomly select three distinct points</vt:lpstr>
      <vt:lpstr>Step 3: Measure the distance between the first point and the three initial clusters.</vt:lpstr>
      <vt:lpstr>Step 4: Assign the first point to the nearest cluster.In this case the nearest cluster is the blue cluster.</vt:lpstr>
      <vt:lpstr>PowerPoint Presentation</vt:lpstr>
      <vt:lpstr>Step 5: Calculate the mean of each cluster.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Euclidean Distance</vt:lpstr>
      <vt:lpstr>Manhattan Distance</vt:lpstr>
      <vt:lpstr>Cosine Distance</vt:lpstr>
      <vt:lpstr>PowerPoint Presentation</vt:lpstr>
      <vt:lpstr>PowerPoint Presentation</vt:lpstr>
      <vt:lpstr>How to figure out what value to use for k? </vt:lpstr>
      <vt:lpstr>PowerPoint Presentation</vt:lpstr>
      <vt:lpstr>PowerPoint Presentation</vt:lpstr>
      <vt:lpstr>PowerPoint Presentation</vt:lpstr>
      <vt:lpstr>PowerPoint Presentation</vt:lpstr>
      <vt:lpstr>PowerPoint Presentation</vt:lpstr>
      <vt:lpstr>Thank You</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dikshitapadte19@gmail.com</cp:lastModifiedBy>
  <cp:revision>2</cp:revision>
  <dcterms:modified xsi:type="dcterms:W3CDTF">2022-03-20T07:26:31Z</dcterms:modified>
</cp:coreProperties>
</file>